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10"/>
  </p:notesMasterIdLst>
  <p:sldIdLst>
    <p:sldId id="306" r:id="rId5"/>
    <p:sldId id="393" r:id="rId6"/>
    <p:sldId id="394" r:id="rId7"/>
    <p:sldId id="320" r:id="rId8"/>
    <p:sldId id="398" r:id="rId9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aerial view of a city&#10;&#10;Description automatically generated">
            <a:extLst>
              <a:ext uri="{FF2B5EF4-FFF2-40B4-BE49-F238E27FC236}">
                <a16:creationId xmlns:a16="http://schemas.microsoft.com/office/drawing/2014/main" id="{5E5563C8-7D22-68CF-21F1-581FC36C3AC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5" r="5740"/>
          <a:stretch/>
        </p:blipFill>
        <p:spPr>
          <a:xfrm>
            <a:off x="476777" y="2659243"/>
            <a:ext cx="5486400" cy="3090672"/>
          </a:xfrm>
          <a:prstGeom prst="rect">
            <a:avLst/>
          </a:prstGeom>
        </p:spPr>
      </p:pic>
      <p:pic>
        <p:nvPicPr>
          <p:cNvPr id="15" name="Picture 14" descr="A green and blue image of a building&#10;&#10;Description automatically generated with medium confidence">
            <a:extLst>
              <a:ext uri="{FF2B5EF4-FFF2-40B4-BE49-F238E27FC236}">
                <a16:creationId xmlns:a16="http://schemas.microsoft.com/office/drawing/2014/main" id="{448C39CD-3B93-FE8B-40F7-95F4533A61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63815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</a:t>
            </a:r>
            <a:r>
              <a:rPr lang="en-US" dirty="0" err="1"/>
              <a:t>OpenCAV</a:t>
            </a:r>
            <a:r>
              <a:rPr lang="en-US" dirty="0"/>
              <a:t>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 (3D): </a:t>
            </a:r>
            <a:r>
              <a:rPr lang="en-US" dirty="0">
                <a:solidFill>
                  <a:srgbClr val="F16122"/>
                </a:solidFill>
              </a:rPr>
              <a:t>PCD Map</a:t>
            </a:r>
            <a:r>
              <a:rPr lang="en-US" dirty="0"/>
              <a:t> + Record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B3C073-47D9-88E5-B959-A9DAFD202189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CF49BB-69BA-0FED-A248-EC37FDB9915D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014BD0-A61D-B9CD-80AB-29DE3A02AD4C}"/>
              </a:ext>
            </a:extLst>
          </p:cNvPr>
          <p:cNvGrpSpPr/>
          <p:nvPr/>
        </p:nvGrpSpPr>
        <p:grpSpPr>
          <a:xfrm>
            <a:off x="4379910" y="5981759"/>
            <a:ext cx="4284335" cy="276999"/>
            <a:chOff x="4379910" y="5981759"/>
            <a:chExt cx="4284335" cy="276999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BE838EC-C1EC-DC33-5637-CF01A46BB916}"/>
                </a:ext>
              </a:extLst>
            </p:cNvPr>
            <p:cNvCxnSpPr>
              <a:stCxn id="10" idx="3"/>
              <a:endCxn id="11" idx="1"/>
            </p:cNvCxnSpPr>
            <p:nvPr/>
          </p:nvCxnSpPr>
          <p:spPr>
            <a:xfrm>
              <a:off x="4379910" y="5986616"/>
              <a:ext cx="4284335" cy="0"/>
            </a:xfrm>
            <a:prstGeom prst="straightConnector1">
              <a:avLst/>
            </a:prstGeom>
            <a:ln w="28575">
              <a:solidFill>
                <a:srgbClr val="F1612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09AE5EA-4A2F-70B2-72F9-976A7B676341}"/>
                </a:ext>
              </a:extLst>
            </p:cNvPr>
            <p:cNvSpPr txBox="1"/>
            <p:nvPr/>
          </p:nvSpPr>
          <p:spPr>
            <a:xfrm>
              <a:off x="4558238" y="5981759"/>
              <a:ext cx="39276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Generate PCD map directly from within the simulator!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00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ar driving on a road&#10;&#10;Description automatically generated">
            <a:extLst>
              <a:ext uri="{FF2B5EF4-FFF2-40B4-BE49-F238E27FC236}">
                <a16:creationId xmlns:a16="http://schemas.microsoft.com/office/drawing/2014/main" id="{F24673BF-4015-78E3-56EC-E8E104B2E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71794"/>
            <a:ext cx="5486400" cy="3086100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623E15DC-6E94-5569-CF8B-086A82CC29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71794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</a:t>
            </a:r>
            <a:r>
              <a:rPr lang="en-US" dirty="0" err="1"/>
              <a:t>OpenCAV</a:t>
            </a:r>
            <a:r>
              <a:rPr lang="en-US" dirty="0"/>
              <a:t>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 (3D): </a:t>
            </a:r>
            <a:r>
              <a:rPr lang="en-US" dirty="0"/>
              <a:t>PCD Map + </a:t>
            </a:r>
            <a:r>
              <a:rPr lang="en-US" dirty="0">
                <a:solidFill>
                  <a:srgbClr val="F16122"/>
                </a:solidFill>
              </a:rPr>
              <a:t>Record</a:t>
            </a:r>
            <a:r>
              <a:rPr lang="en-US" dirty="0"/>
              <a:t>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7B768-123F-5A18-4995-54DF2D328766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3C066-02F6-4C02-301A-E46714291E57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402620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411</Words>
  <Application>Microsoft Office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AutoDRIVE-OpenCAV-Autoware Integration</vt:lpstr>
      <vt:lpstr>AutoDRIVE-OpenCAV-Autoware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2023-12-06T21:50:00Z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